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14"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32A90C-BD3E-4E9C-BD05-2AD9E89DDB36}" type="datetimeFigureOut">
              <a:rPr lang="es-ES" smtClean="0"/>
              <a:pPr/>
              <a:t>15/04/2013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BA2A3D8-1813-483D-B76D-248990F4181A}"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732A90C-BD3E-4E9C-BD05-2AD9E89DDB36}" type="datetimeFigureOut">
              <a:rPr lang="es-ES" smtClean="0"/>
              <a:pPr/>
              <a:t>15/04/2013</a:t>
            </a:fld>
            <a:endParaRPr lang="es-ES"/>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BA2A3D8-1813-483D-B76D-248990F4181A}"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mailto:rpons@ciesc.cat"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20688" y="1403648"/>
            <a:ext cx="4320480" cy="1008112"/>
          </a:xfrm>
        </p:spPr>
        <p:txBody>
          <a:bodyPr>
            <a:normAutofit fontScale="92500"/>
          </a:bodyPr>
          <a:lstStyle/>
          <a:p>
            <a:pPr algn="l"/>
            <a:r>
              <a:rPr lang="es-ES" sz="2600" b="1" dirty="0" smtClean="0">
                <a:solidFill>
                  <a:schemeClr val="accent2">
                    <a:lumMod val="75000"/>
                  </a:schemeClr>
                </a:solidFill>
              </a:rPr>
              <a:t>5 </a:t>
            </a:r>
            <a:r>
              <a:rPr lang="es-ES" sz="2600" b="1" dirty="0" err="1" smtClean="0">
                <a:solidFill>
                  <a:schemeClr val="accent2">
                    <a:lumMod val="75000"/>
                  </a:schemeClr>
                </a:solidFill>
              </a:rPr>
              <a:t>anys</a:t>
            </a:r>
            <a:r>
              <a:rPr lang="es-ES" sz="2600" b="1" dirty="0" smtClean="0">
                <a:solidFill>
                  <a:schemeClr val="accent2">
                    <a:lumMod val="75000"/>
                  </a:schemeClr>
                </a:solidFill>
              </a:rPr>
              <a:t> de </a:t>
            </a:r>
            <a:r>
              <a:rPr lang="es-ES" sz="2600" b="1" dirty="0" err="1" smtClean="0">
                <a:solidFill>
                  <a:schemeClr val="accent2">
                    <a:lumMod val="75000"/>
                  </a:schemeClr>
                </a:solidFill>
              </a:rPr>
              <a:t>nou</a:t>
            </a:r>
            <a:r>
              <a:rPr lang="es-ES" sz="2600" b="1" dirty="0" smtClean="0">
                <a:solidFill>
                  <a:schemeClr val="accent2">
                    <a:lumMod val="75000"/>
                  </a:schemeClr>
                </a:solidFill>
              </a:rPr>
              <a:t> PGC: </a:t>
            </a:r>
            <a:r>
              <a:rPr lang="es-ES" sz="2600" b="1" dirty="0" err="1" smtClean="0">
                <a:solidFill>
                  <a:schemeClr val="accent2">
                    <a:lumMod val="75000"/>
                  </a:schemeClr>
                </a:solidFill>
              </a:rPr>
              <a:t>balanç</a:t>
            </a:r>
            <a:r>
              <a:rPr lang="es-ES" sz="2600" b="1" dirty="0" smtClean="0">
                <a:solidFill>
                  <a:schemeClr val="accent2">
                    <a:lumMod val="75000"/>
                  </a:schemeClr>
                </a:solidFill>
              </a:rPr>
              <a:t> de la </a:t>
            </a:r>
            <a:r>
              <a:rPr lang="es-ES" sz="2600" b="1" dirty="0" err="1" smtClean="0">
                <a:solidFill>
                  <a:schemeClr val="accent2">
                    <a:lumMod val="75000"/>
                  </a:schemeClr>
                </a:solidFill>
              </a:rPr>
              <a:t>seva</a:t>
            </a:r>
            <a:r>
              <a:rPr lang="es-ES" sz="2600" b="1" dirty="0" smtClean="0">
                <a:solidFill>
                  <a:schemeClr val="accent2">
                    <a:lumMod val="75000"/>
                  </a:schemeClr>
                </a:solidFill>
              </a:rPr>
              <a:t> </a:t>
            </a:r>
            <a:r>
              <a:rPr lang="es-ES" sz="2600" b="1" dirty="0" err="1" smtClean="0">
                <a:solidFill>
                  <a:schemeClr val="accent2">
                    <a:lumMod val="75000"/>
                  </a:schemeClr>
                </a:solidFill>
              </a:rPr>
              <a:t>aplicació</a:t>
            </a:r>
            <a:r>
              <a:rPr lang="es-ES" sz="2600" b="1" dirty="0" smtClean="0">
                <a:solidFill>
                  <a:schemeClr val="accent2">
                    <a:lumMod val="75000"/>
                  </a:schemeClr>
                </a:solidFill>
              </a:rPr>
              <a:t>, </a:t>
            </a:r>
            <a:r>
              <a:rPr lang="es-ES" sz="2600" b="1" dirty="0" err="1" smtClean="0">
                <a:solidFill>
                  <a:schemeClr val="accent2">
                    <a:lumMod val="75000"/>
                  </a:schemeClr>
                </a:solidFill>
              </a:rPr>
              <a:t>visió</a:t>
            </a:r>
            <a:r>
              <a:rPr lang="es-ES" sz="2600" b="1" dirty="0" smtClean="0">
                <a:solidFill>
                  <a:schemeClr val="accent2">
                    <a:lumMod val="75000"/>
                  </a:schemeClr>
                </a:solidFill>
              </a:rPr>
              <a:t> </a:t>
            </a:r>
            <a:r>
              <a:rPr lang="es-ES" sz="2600" b="1" dirty="0" smtClean="0">
                <a:solidFill>
                  <a:schemeClr val="accent2">
                    <a:lumMod val="75000"/>
                  </a:schemeClr>
                </a:solidFill>
              </a:rPr>
              <a:t>empresarial</a:t>
            </a:r>
            <a:endParaRPr lang="es-ES" sz="2600" b="1" dirty="0" smtClean="0">
              <a:solidFill>
                <a:schemeClr val="accent2">
                  <a:lumMod val="75000"/>
                </a:schemeClr>
              </a:solidFill>
            </a:endParaRPr>
          </a:p>
          <a:p>
            <a:pPr algn="l"/>
            <a:endParaRPr lang="es-ES" sz="1800" b="1" dirty="0">
              <a:solidFill>
                <a:srgbClr val="0070C0"/>
              </a:solidFill>
            </a:endParaRPr>
          </a:p>
        </p:txBody>
      </p:sp>
      <p:sp>
        <p:nvSpPr>
          <p:cNvPr id="4" name="3 Rectángulo"/>
          <p:cNvSpPr/>
          <p:nvPr/>
        </p:nvSpPr>
        <p:spPr>
          <a:xfrm>
            <a:off x="260648" y="251520"/>
            <a:ext cx="6336704" cy="8568952"/>
          </a:xfrm>
          <a:prstGeom prst="rect">
            <a:avLst/>
          </a:prstGeom>
          <a:noFill/>
          <a:ln w="107950" cap="sq">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4 Imagen" descr="!cid_image001_jpg@01CD91DA.jpg"/>
          <p:cNvPicPr>
            <a:picLocks noChangeAspect="1"/>
          </p:cNvPicPr>
          <p:nvPr/>
        </p:nvPicPr>
        <p:blipFill>
          <a:blip r:embed="rId2" cstate="print"/>
          <a:stretch>
            <a:fillRect/>
          </a:stretch>
        </p:blipFill>
        <p:spPr>
          <a:xfrm>
            <a:off x="548680" y="6418129"/>
            <a:ext cx="692225" cy="692225"/>
          </a:xfrm>
          <a:prstGeom prst="rect">
            <a:avLst/>
          </a:prstGeom>
        </p:spPr>
      </p:pic>
      <p:pic>
        <p:nvPicPr>
          <p:cNvPr id="6" name="5 Imagen" descr="Reimatel Management.JPG"/>
          <p:cNvPicPr>
            <a:picLocks noChangeAspect="1"/>
          </p:cNvPicPr>
          <p:nvPr/>
        </p:nvPicPr>
        <p:blipFill>
          <a:blip r:embed="rId3" cstate="print"/>
          <a:stretch>
            <a:fillRect/>
          </a:stretch>
        </p:blipFill>
        <p:spPr>
          <a:xfrm>
            <a:off x="980728" y="2771800"/>
            <a:ext cx="4536504" cy="1883618"/>
          </a:xfrm>
          <a:prstGeom prst="rect">
            <a:avLst/>
          </a:prstGeom>
          <a:noFill/>
          <a:ln>
            <a:noFill/>
          </a:ln>
        </p:spPr>
      </p:pic>
      <p:sp>
        <p:nvSpPr>
          <p:cNvPr id="8" name="7 CuadroTexto"/>
          <p:cNvSpPr txBox="1"/>
          <p:nvPr/>
        </p:nvSpPr>
        <p:spPr>
          <a:xfrm>
            <a:off x="692696" y="467545"/>
            <a:ext cx="4104456" cy="954107"/>
          </a:xfrm>
          <a:prstGeom prst="rect">
            <a:avLst/>
          </a:prstGeom>
          <a:noFill/>
        </p:spPr>
        <p:txBody>
          <a:bodyPr wrap="square" rtlCol="0">
            <a:spAutoFit/>
          </a:bodyPr>
          <a:lstStyle/>
          <a:p>
            <a:r>
              <a:rPr lang="es-ES" sz="2800" b="1" dirty="0" smtClean="0"/>
              <a:t>CICLE DE CONFERÈNCIES FONS OLGA TORRES</a:t>
            </a:r>
            <a:endParaRPr lang="es-ES" sz="2800" b="1" dirty="0"/>
          </a:p>
        </p:txBody>
      </p:sp>
      <p:pic>
        <p:nvPicPr>
          <p:cNvPr id="1026" name="Picture 2"/>
          <p:cNvPicPr>
            <a:picLocks noChangeAspect="1" noChangeArrowheads="1"/>
          </p:cNvPicPr>
          <p:nvPr/>
        </p:nvPicPr>
        <p:blipFill>
          <a:blip r:embed="rId4" cstate="print"/>
          <a:srcRect/>
          <a:stretch>
            <a:fillRect/>
          </a:stretch>
        </p:blipFill>
        <p:spPr bwMode="auto">
          <a:xfrm>
            <a:off x="5013176" y="1331640"/>
            <a:ext cx="1430337" cy="868362"/>
          </a:xfrm>
          <a:prstGeom prst="rect">
            <a:avLst/>
          </a:prstGeom>
          <a:noFill/>
          <a:ln w="9525">
            <a:noFill/>
            <a:miter lim="800000"/>
            <a:headEnd/>
            <a:tailEnd/>
          </a:ln>
          <a:effectLst/>
        </p:spPr>
      </p:pic>
      <p:sp>
        <p:nvSpPr>
          <p:cNvPr id="11" name="10 CuadroTexto"/>
          <p:cNvSpPr txBox="1"/>
          <p:nvPr/>
        </p:nvSpPr>
        <p:spPr>
          <a:xfrm>
            <a:off x="692696" y="4716016"/>
            <a:ext cx="5184576" cy="1569660"/>
          </a:xfrm>
          <a:prstGeom prst="rect">
            <a:avLst/>
          </a:prstGeom>
          <a:noFill/>
        </p:spPr>
        <p:txBody>
          <a:bodyPr wrap="square" rtlCol="0">
            <a:spAutoFit/>
          </a:bodyPr>
          <a:lstStyle/>
          <a:p>
            <a:pPr algn="just"/>
            <a:r>
              <a:rPr lang="ca-ES" sz="1050" dirty="0" smtClean="0"/>
              <a:t>Des de l’exercici 2008 les empreses estan aplicant el nou PGC aprovat el novembre de 2007. Aquest nou pla (que substituïda al de 1990) va suposar una adaptació de la legislació comptable espanyola a les Normes Internacionals de Comptabilitat.   La nova normativa va establir un Pla  General, un Pla de Pimes i una versió del Pla de Pimes per a les </a:t>
            </a:r>
            <a:r>
              <a:rPr lang="ca-ES" sz="1050" dirty="0" err="1" smtClean="0"/>
              <a:t>Microempreses</a:t>
            </a:r>
            <a:r>
              <a:rPr lang="ca-ES" sz="1050" dirty="0" smtClean="0"/>
              <a:t>.</a:t>
            </a:r>
          </a:p>
          <a:p>
            <a:pPr algn="just"/>
            <a:endParaRPr lang="ca-ES" sz="1050" dirty="0" smtClean="0"/>
          </a:p>
          <a:p>
            <a:pPr algn="just"/>
            <a:r>
              <a:rPr lang="ca-ES" sz="1050" dirty="0" smtClean="0"/>
              <a:t>L’</a:t>
            </a:r>
            <a:r>
              <a:rPr lang="ca-ES" sz="1050" b="1" dirty="0" smtClean="0"/>
              <a:t>Aldo </a:t>
            </a:r>
            <a:r>
              <a:rPr lang="ca-ES" sz="1050" b="1" dirty="0" err="1" smtClean="0"/>
              <a:t>Fazio</a:t>
            </a:r>
            <a:r>
              <a:rPr lang="ca-ES" sz="1050" b="1" dirty="0" smtClean="0"/>
              <a:t> Riera</a:t>
            </a:r>
            <a:r>
              <a:rPr lang="ca-ES" sz="1050" b="1" dirty="0" smtClean="0"/>
              <a:t>  </a:t>
            </a:r>
            <a:r>
              <a:rPr lang="ca-ES" sz="1050" dirty="0" smtClean="0"/>
              <a:t>ens parlarà  des de la </a:t>
            </a:r>
            <a:r>
              <a:rPr lang="ca-ES" sz="1050" dirty="0" smtClean="0"/>
              <a:t> empresarial i </a:t>
            </a:r>
            <a:r>
              <a:rPr lang="ca-ES" sz="1050" dirty="0" smtClean="0"/>
              <a:t>del impacte que a suposat per les empreses  aquest  nou PGC,  5 anys desprès de la seva aplicació. </a:t>
            </a:r>
            <a:endParaRPr lang="ca-ES" dirty="0" smtClean="0"/>
          </a:p>
          <a:p>
            <a:pPr algn="just"/>
            <a:endParaRPr lang="es-ES" sz="1200" dirty="0"/>
          </a:p>
        </p:txBody>
      </p:sp>
      <p:sp>
        <p:nvSpPr>
          <p:cNvPr id="12" name="11 CuadroTexto"/>
          <p:cNvSpPr txBox="1"/>
          <p:nvPr/>
        </p:nvSpPr>
        <p:spPr>
          <a:xfrm>
            <a:off x="1412776" y="6300192"/>
            <a:ext cx="4752528" cy="2215991"/>
          </a:xfrm>
          <a:prstGeom prst="rect">
            <a:avLst/>
          </a:prstGeom>
          <a:noFill/>
        </p:spPr>
        <p:txBody>
          <a:bodyPr wrap="square" rtlCol="0">
            <a:spAutoFit/>
          </a:bodyPr>
          <a:lstStyle/>
          <a:p>
            <a:r>
              <a:rPr lang="ca-ES" sz="1400" b="1" dirty="0" smtClean="0"/>
              <a:t>Ponents</a:t>
            </a:r>
            <a:r>
              <a:rPr lang="ca-ES" sz="1400" dirty="0" smtClean="0"/>
              <a:t>:  </a:t>
            </a:r>
          </a:p>
          <a:p>
            <a:r>
              <a:rPr lang="ca-ES" sz="1200" b="1" dirty="0" smtClean="0"/>
              <a:t>Aldo </a:t>
            </a:r>
            <a:r>
              <a:rPr lang="ca-ES" sz="1200" b="1" dirty="0" err="1" smtClean="0"/>
              <a:t>Fazio</a:t>
            </a:r>
            <a:r>
              <a:rPr lang="ca-ES" sz="1200" b="1" dirty="0" smtClean="0"/>
              <a:t> Riera</a:t>
            </a:r>
            <a:r>
              <a:rPr lang="ca-ES" sz="1400" b="1" dirty="0" smtClean="0"/>
              <a:t>, </a:t>
            </a:r>
            <a:r>
              <a:rPr lang="ca-ES" sz="1100" dirty="0" smtClean="0"/>
              <a:t> </a:t>
            </a:r>
            <a:r>
              <a:rPr lang="ca-ES" sz="1000" dirty="0" smtClean="0"/>
              <a:t>Kao </a:t>
            </a:r>
            <a:r>
              <a:rPr lang="ca-ES" sz="1000" dirty="0" err="1" smtClean="0"/>
              <a:t>Chemicals</a:t>
            </a:r>
            <a:r>
              <a:rPr lang="ca-ES" sz="1000" dirty="0" smtClean="0"/>
              <a:t> Europe</a:t>
            </a:r>
            <a:endParaRPr lang="ca-ES" sz="1000" dirty="0" smtClean="0"/>
          </a:p>
          <a:p>
            <a:endParaRPr lang="ca-ES" sz="1200" b="1" dirty="0" smtClean="0"/>
          </a:p>
          <a:p>
            <a:r>
              <a:rPr lang="ca-ES" sz="1200" b="1" dirty="0" smtClean="0"/>
              <a:t>Data</a:t>
            </a:r>
            <a:r>
              <a:rPr lang="ca-ES" sz="1200" dirty="0" smtClean="0"/>
              <a:t>: </a:t>
            </a:r>
            <a:r>
              <a:rPr lang="ca-ES" sz="1400" b="1" dirty="0" smtClean="0"/>
              <a:t>25 d’abril del </a:t>
            </a:r>
            <a:r>
              <a:rPr lang="ca-ES" sz="1400" b="1" dirty="0" smtClean="0"/>
              <a:t>2013</a:t>
            </a:r>
          </a:p>
          <a:p>
            <a:r>
              <a:rPr lang="ca-ES" sz="1200" dirty="0" smtClean="0"/>
              <a:t>Hora: 18:30 h.</a:t>
            </a:r>
            <a:endParaRPr lang="ca-ES" sz="1100" dirty="0" smtClean="0"/>
          </a:p>
          <a:p>
            <a:r>
              <a:rPr lang="ca-ES" sz="1200" dirty="0" smtClean="0"/>
              <a:t>Lloc</a:t>
            </a:r>
            <a:r>
              <a:rPr lang="ca-ES" sz="1100" dirty="0" smtClean="0"/>
              <a:t>:  </a:t>
            </a:r>
            <a:r>
              <a:rPr lang="ca-ES" sz="1200" dirty="0" smtClean="0"/>
              <a:t>Seu de CIESC ( Edifici Gremi de Fabricants de Sabadell) c/ Sant Quirze, 30  Sabadell</a:t>
            </a:r>
            <a:endParaRPr lang="ca-ES" sz="1200" dirty="0" smtClean="0"/>
          </a:p>
          <a:p>
            <a:endParaRPr lang="ca-ES" sz="1200" dirty="0" smtClean="0"/>
          </a:p>
          <a:p>
            <a:r>
              <a:rPr lang="ca-ES" sz="1200" dirty="0" smtClean="0"/>
              <a:t>Assistència gratuïta i places limitades</a:t>
            </a:r>
          </a:p>
          <a:p>
            <a:r>
              <a:rPr lang="ca-ES" sz="1200" b="1" dirty="0" smtClean="0"/>
              <a:t>INSCRIPCIONS: </a:t>
            </a:r>
            <a:r>
              <a:rPr lang="ca-ES" sz="1200" dirty="0" smtClean="0"/>
              <a:t>Rosa Pons al </a:t>
            </a:r>
            <a:r>
              <a:rPr lang="ca-ES" sz="1200" dirty="0" err="1" smtClean="0"/>
              <a:t>e-mail</a:t>
            </a:r>
            <a:r>
              <a:rPr lang="ca-ES" sz="1200" dirty="0" smtClean="0"/>
              <a:t> </a:t>
            </a:r>
            <a:r>
              <a:rPr lang="ca-ES" sz="1200" dirty="0" err="1" smtClean="0">
                <a:hlinkClick r:id="rId5"/>
              </a:rPr>
              <a:t>rpons</a:t>
            </a:r>
            <a:r>
              <a:rPr lang="ca-ES" sz="1200" dirty="0" smtClean="0">
                <a:hlinkClick r:id="rId5"/>
              </a:rPr>
              <a:t>@</a:t>
            </a:r>
            <a:r>
              <a:rPr lang="ca-ES" sz="1200" dirty="0" err="1" smtClean="0">
                <a:hlinkClick r:id="rId5"/>
              </a:rPr>
              <a:t>ciesc.cat</a:t>
            </a:r>
            <a:r>
              <a:rPr lang="ca-ES" sz="1200" dirty="0" smtClean="0"/>
              <a:t>, </a:t>
            </a:r>
            <a:r>
              <a:rPr lang="ca-ES" sz="1200" dirty="0" err="1" smtClean="0"/>
              <a:t>ciesc</a:t>
            </a:r>
            <a:r>
              <a:rPr lang="ca-ES" sz="1200" dirty="0" smtClean="0"/>
              <a:t>@</a:t>
            </a:r>
            <a:r>
              <a:rPr lang="ca-ES" sz="1200" dirty="0" err="1" smtClean="0"/>
              <a:t>ciesc.cat</a:t>
            </a:r>
            <a:endParaRPr lang="ca-ES" sz="1200" dirty="0" smtClean="0"/>
          </a:p>
          <a:p>
            <a:r>
              <a:rPr lang="ca-ES" sz="1200" dirty="0" smtClean="0"/>
              <a:t> o </a:t>
            </a:r>
            <a:r>
              <a:rPr lang="ca-ES" sz="1200" dirty="0" smtClean="0"/>
              <a:t>Tel. 937.450.944</a:t>
            </a:r>
          </a:p>
        </p:txBody>
      </p:sp>
      <p:sp>
        <p:nvSpPr>
          <p:cNvPr id="14" name="13 CuadroTexto"/>
          <p:cNvSpPr txBox="1"/>
          <p:nvPr/>
        </p:nvSpPr>
        <p:spPr>
          <a:xfrm>
            <a:off x="1268760" y="8460432"/>
            <a:ext cx="4536504" cy="246221"/>
          </a:xfrm>
          <a:prstGeom prst="rect">
            <a:avLst/>
          </a:prstGeom>
          <a:noFill/>
        </p:spPr>
        <p:txBody>
          <a:bodyPr wrap="square" rtlCol="0">
            <a:spAutoFit/>
          </a:bodyPr>
          <a:lstStyle/>
          <a:p>
            <a:r>
              <a:rPr lang="es-ES" sz="1000" dirty="0" smtClean="0"/>
              <a:t> </a:t>
            </a:r>
            <a:endParaRPr lang="ca-ES" sz="1000" dirty="0"/>
          </a:p>
        </p:txBody>
      </p:sp>
      <p:grpSp>
        <p:nvGrpSpPr>
          <p:cNvPr id="20" name="19 Grupo"/>
          <p:cNvGrpSpPr/>
          <p:nvPr/>
        </p:nvGrpSpPr>
        <p:grpSpPr>
          <a:xfrm>
            <a:off x="692696" y="2555776"/>
            <a:ext cx="3600400" cy="72008"/>
            <a:chOff x="764704" y="1979712"/>
            <a:chExt cx="3600400" cy="72008"/>
          </a:xfrm>
        </p:grpSpPr>
        <p:sp>
          <p:nvSpPr>
            <p:cNvPr id="15" name="14 Rectángulo"/>
            <p:cNvSpPr/>
            <p:nvPr/>
          </p:nvSpPr>
          <p:spPr>
            <a:xfrm>
              <a:off x="764704" y="1979712"/>
              <a:ext cx="2952328" cy="7200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ln>
                  <a:solidFill>
                    <a:schemeClr val="accent2">
                      <a:lumMod val="60000"/>
                      <a:lumOff val="40000"/>
                    </a:schemeClr>
                  </a:solidFill>
                </a:ln>
              </a:endParaRPr>
            </a:p>
          </p:txBody>
        </p:sp>
        <p:sp>
          <p:nvSpPr>
            <p:cNvPr id="16" name="15 Rectángulo"/>
            <p:cNvSpPr/>
            <p:nvPr/>
          </p:nvSpPr>
          <p:spPr>
            <a:xfrm>
              <a:off x="3789040" y="1979712"/>
              <a:ext cx="243408" cy="7200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p:cNvSpPr/>
            <p:nvPr/>
          </p:nvSpPr>
          <p:spPr>
            <a:xfrm>
              <a:off x="4077072" y="1979712"/>
              <a:ext cx="144016" cy="7200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Rectángulo"/>
            <p:cNvSpPr/>
            <p:nvPr/>
          </p:nvSpPr>
          <p:spPr>
            <a:xfrm>
              <a:off x="4319385" y="1979712"/>
              <a:ext cx="45719" cy="7200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19" name="Imatge 18" descr="https://intranet.uab.es/servlet/Satellite?blobcol=urlimg&amp;blobheader=image%2Fjpeg&amp;blobkey=id&amp;blobnocache=true&amp;blobtable=iImatge&amp;blobwhere=1096478880134&amp;ssbinary=true"/>
          <p:cNvPicPr/>
          <p:nvPr/>
        </p:nvPicPr>
        <p:blipFill>
          <a:blip r:embed="rId6" cstate="print"/>
          <a:srcRect l="8502" t="11334" r="8386" b="20580"/>
          <a:stretch>
            <a:fillRect/>
          </a:stretch>
        </p:blipFill>
        <p:spPr bwMode="auto">
          <a:xfrm>
            <a:off x="5013176" y="467544"/>
            <a:ext cx="1438275" cy="457200"/>
          </a:xfrm>
          <a:prstGeom prst="rect">
            <a:avLst/>
          </a:prstGeom>
          <a:noFill/>
          <a:ln w="9525">
            <a:noFill/>
            <a:miter lim="800000"/>
            <a:headEnd/>
            <a:tailEnd/>
          </a:ln>
        </p:spPr>
      </p:pic>
      <p:sp>
        <p:nvSpPr>
          <p:cNvPr id="1025" name="Rectangle 1"/>
          <p:cNvSpPr>
            <a:spLocks noChangeArrowheads="1"/>
          </p:cNvSpPr>
          <p:nvPr/>
        </p:nvSpPr>
        <p:spPr bwMode="auto">
          <a:xfrm>
            <a:off x="4797152" y="899592"/>
            <a:ext cx="187220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00338" algn="ctr"/>
                <a:tab pos="5400675" algn="r"/>
              </a:tabLst>
            </a:pPr>
            <a:r>
              <a:rPr kumimoji="0" lang="es-ES" sz="1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Facultat</a:t>
            </a:r>
            <a:r>
              <a:rPr kumimoji="0" lang="es-ES"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s-ES" sz="1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d’Economia</a:t>
            </a:r>
            <a:r>
              <a:rPr kumimoji="0" lang="es-ES"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 Empresa </a:t>
            </a:r>
            <a:endParaRPr kumimoji="0" lang="ca-ES"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00338" algn="ctr"/>
                <a:tab pos="5400675" algn="r"/>
              </a:tabLst>
            </a:pPr>
            <a:r>
              <a:rPr kumimoji="0" lang="es-ES"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(Campus Sabadell)</a:t>
            </a:r>
            <a:endParaRPr kumimoji="0" lang="es-ES" sz="1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186</Words>
  <Application>Microsoft Office PowerPoint</Application>
  <PresentationFormat>Presentación en pantalla (4:3)</PresentationFormat>
  <Paragraphs>18</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ESMORZAR CIESC</dc:title>
  <dc:creator>isem</dc:creator>
  <cp:lastModifiedBy>usuari</cp:lastModifiedBy>
  <cp:revision>31</cp:revision>
  <dcterms:created xsi:type="dcterms:W3CDTF">2012-09-14T13:30:12Z</dcterms:created>
  <dcterms:modified xsi:type="dcterms:W3CDTF">2013-04-15T19:05:21Z</dcterms:modified>
</cp:coreProperties>
</file>