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14" y="-78"/>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732A90C-BD3E-4E9C-BD05-2AD9E89DDB36}" type="datetimeFigureOut">
              <a:rPr lang="es-ES" smtClean="0"/>
              <a:pPr/>
              <a:t>15/04/2013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BA2A3D8-1813-483D-B76D-248990F4181A}"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732A90C-BD3E-4E9C-BD05-2AD9E89DDB36}" type="datetimeFigureOut">
              <a:rPr lang="es-ES" smtClean="0"/>
              <a:pPr/>
              <a:t>15/04/2013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BA2A3D8-1813-483D-B76D-248990F4181A}"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1"/>
            <a:ext cx="1157288" cy="104013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257175" y="488951"/>
            <a:ext cx="3357563" cy="10401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732A90C-BD3E-4E9C-BD05-2AD9E89DDB36}" type="datetimeFigureOut">
              <a:rPr lang="es-ES" smtClean="0"/>
              <a:pPr/>
              <a:t>15/04/2013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BA2A3D8-1813-483D-B76D-248990F4181A}"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732A90C-BD3E-4E9C-BD05-2AD9E89DDB36}" type="datetimeFigureOut">
              <a:rPr lang="es-ES" smtClean="0"/>
              <a:pPr/>
              <a:t>15/04/2013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BA2A3D8-1813-483D-B76D-248990F4181A}"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732A90C-BD3E-4E9C-BD05-2AD9E89DDB36}" type="datetimeFigureOut">
              <a:rPr lang="es-ES" smtClean="0"/>
              <a:pPr/>
              <a:t>15/04/2013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BA2A3D8-1813-483D-B76D-248990F4181A}"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732A90C-BD3E-4E9C-BD05-2AD9E89DDB36}" type="datetimeFigureOut">
              <a:rPr lang="es-ES" smtClean="0"/>
              <a:pPr/>
              <a:t>15/04/2013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BA2A3D8-1813-483D-B76D-248990F4181A}"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732A90C-BD3E-4E9C-BD05-2AD9E89DDB36}" type="datetimeFigureOut">
              <a:rPr lang="es-ES" smtClean="0"/>
              <a:pPr/>
              <a:t>15/04/2013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BA2A3D8-1813-483D-B76D-248990F4181A}"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732A90C-BD3E-4E9C-BD05-2AD9E89DDB36}" type="datetimeFigureOut">
              <a:rPr lang="es-ES" smtClean="0"/>
              <a:pPr/>
              <a:t>15/04/2013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BA2A3D8-1813-483D-B76D-248990F4181A}"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732A90C-BD3E-4E9C-BD05-2AD9E89DDB36}" type="datetimeFigureOut">
              <a:rPr lang="es-ES" smtClean="0"/>
              <a:pPr/>
              <a:t>15/04/2013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BA2A3D8-1813-483D-B76D-248990F4181A}"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732A90C-BD3E-4E9C-BD05-2AD9E89DDB36}" type="datetimeFigureOut">
              <a:rPr lang="es-ES" smtClean="0"/>
              <a:pPr/>
              <a:t>15/04/2013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BA2A3D8-1813-483D-B76D-248990F4181A}"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732A90C-BD3E-4E9C-BD05-2AD9E89DDB36}" type="datetimeFigureOut">
              <a:rPr lang="es-ES" smtClean="0"/>
              <a:pPr/>
              <a:t>15/04/2013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BA2A3D8-1813-483D-B76D-248990F4181A}"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732A90C-BD3E-4E9C-BD05-2AD9E89DDB36}" type="datetimeFigureOut">
              <a:rPr lang="es-ES" smtClean="0"/>
              <a:pPr/>
              <a:t>15/04/2013</a:t>
            </a:fld>
            <a:endParaRPr lang="es-ES"/>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BA2A3D8-1813-483D-B76D-248990F4181A}"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mailto:rpons@ciesc.cat"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20688" y="1403648"/>
            <a:ext cx="4320480" cy="1008112"/>
          </a:xfrm>
        </p:spPr>
        <p:txBody>
          <a:bodyPr>
            <a:normAutofit fontScale="92500"/>
          </a:bodyPr>
          <a:lstStyle/>
          <a:p>
            <a:pPr algn="l"/>
            <a:r>
              <a:rPr lang="es-ES" sz="2600" b="1" dirty="0" smtClean="0">
                <a:solidFill>
                  <a:schemeClr val="accent2">
                    <a:lumMod val="75000"/>
                  </a:schemeClr>
                </a:solidFill>
              </a:rPr>
              <a:t>5 </a:t>
            </a:r>
            <a:r>
              <a:rPr lang="es-ES" sz="2600" b="1" dirty="0" err="1" smtClean="0">
                <a:solidFill>
                  <a:schemeClr val="accent2">
                    <a:lumMod val="75000"/>
                  </a:schemeClr>
                </a:solidFill>
              </a:rPr>
              <a:t>anys</a:t>
            </a:r>
            <a:r>
              <a:rPr lang="es-ES" sz="2600" b="1" dirty="0" smtClean="0">
                <a:solidFill>
                  <a:schemeClr val="accent2">
                    <a:lumMod val="75000"/>
                  </a:schemeClr>
                </a:solidFill>
              </a:rPr>
              <a:t> de </a:t>
            </a:r>
            <a:r>
              <a:rPr lang="es-ES" sz="2600" b="1" dirty="0" err="1" smtClean="0">
                <a:solidFill>
                  <a:schemeClr val="accent2">
                    <a:lumMod val="75000"/>
                  </a:schemeClr>
                </a:solidFill>
              </a:rPr>
              <a:t>nou</a:t>
            </a:r>
            <a:r>
              <a:rPr lang="es-ES" sz="2600" b="1" dirty="0" smtClean="0">
                <a:solidFill>
                  <a:schemeClr val="accent2">
                    <a:lumMod val="75000"/>
                  </a:schemeClr>
                </a:solidFill>
              </a:rPr>
              <a:t> PGC: </a:t>
            </a:r>
            <a:r>
              <a:rPr lang="es-ES" sz="2600" b="1" dirty="0" err="1" smtClean="0">
                <a:solidFill>
                  <a:schemeClr val="accent2">
                    <a:lumMod val="75000"/>
                  </a:schemeClr>
                </a:solidFill>
              </a:rPr>
              <a:t>balanç</a:t>
            </a:r>
            <a:r>
              <a:rPr lang="es-ES" sz="2600" b="1" dirty="0" smtClean="0">
                <a:solidFill>
                  <a:schemeClr val="accent2">
                    <a:lumMod val="75000"/>
                  </a:schemeClr>
                </a:solidFill>
              </a:rPr>
              <a:t> de la </a:t>
            </a:r>
            <a:r>
              <a:rPr lang="es-ES" sz="2600" b="1" dirty="0" err="1" smtClean="0">
                <a:solidFill>
                  <a:schemeClr val="accent2">
                    <a:lumMod val="75000"/>
                  </a:schemeClr>
                </a:solidFill>
              </a:rPr>
              <a:t>seva</a:t>
            </a:r>
            <a:r>
              <a:rPr lang="es-ES" sz="2600" b="1" dirty="0" smtClean="0">
                <a:solidFill>
                  <a:schemeClr val="accent2">
                    <a:lumMod val="75000"/>
                  </a:schemeClr>
                </a:solidFill>
              </a:rPr>
              <a:t> </a:t>
            </a:r>
            <a:r>
              <a:rPr lang="es-ES" sz="2600" b="1" dirty="0" err="1" smtClean="0">
                <a:solidFill>
                  <a:schemeClr val="accent2">
                    <a:lumMod val="75000"/>
                  </a:schemeClr>
                </a:solidFill>
              </a:rPr>
              <a:t>aplicació</a:t>
            </a:r>
            <a:r>
              <a:rPr lang="es-ES" sz="2600" b="1" dirty="0" smtClean="0">
                <a:solidFill>
                  <a:schemeClr val="accent2">
                    <a:lumMod val="75000"/>
                  </a:schemeClr>
                </a:solidFill>
              </a:rPr>
              <a:t>, </a:t>
            </a:r>
            <a:r>
              <a:rPr lang="es-ES" sz="2600" b="1" dirty="0" err="1" smtClean="0">
                <a:solidFill>
                  <a:schemeClr val="accent2">
                    <a:lumMod val="75000"/>
                  </a:schemeClr>
                </a:solidFill>
              </a:rPr>
              <a:t>visió</a:t>
            </a:r>
            <a:r>
              <a:rPr lang="es-ES" sz="2600" b="1" dirty="0" smtClean="0">
                <a:solidFill>
                  <a:schemeClr val="accent2">
                    <a:lumMod val="75000"/>
                  </a:schemeClr>
                </a:solidFill>
              </a:rPr>
              <a:t> </a:t>
            </a:r>
            <a:r>
              <a:rPr lang="es-ES" sz="2600" b="1" dirty="0" smtClean="0">
                <a:solidFill>
                  <a:schemeClr val="accent2">
                    <a:lumMod val="75000"/>
                  </a:schemeClr>
                </a:solidFill>
              </a:rPr>
              <a:t>empresarial</a:t>
            </a:r>
            <a:endParaRPr lang="es-ES" sz="2600" b="1" dirty="0" smtClean="0">
              <a:solidFill>
                <a:schemeClr val="accent2">
                  <a:lumMod val="75000"/>
                </a:schemeClr>
              </a:solidFill>
            </a:endParaRPr>
          </a:p>
          <a:p>
            <a:pPr algn="l"/>
            <a:endParaRPr lang="es-ES" sz="1800" b="1" dirty="0">
              <a:solidFill>
                <a:srgbClr val="0070C0"/>
              </a:solidFill>
            </a:endParaRPr>
          </a:p>
        </p:txBody>
      </p:sp>
      <p:sp>
        <p:nvSpPr>
          <p:cNvPr id="4" name="3 Rectángulo"/>
          <p:cNvSpPr/>
          <p:nvPr/>
        </p:nvSpPr>
        <p:spPr>
          <a:xfrm>
            <a:off x="260648" y="251520"/>
            <a:ext cx="6336704" cy="8568952"/>
          </a:xfrm>
          <a:prstGeom prst="rect">
            <a:avLst/>
          </a:prstGeom>
          <a:noFill/>
          <a:ln w="107950" cap="sq">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4 Imagen" descr="!cid_image001_jpg@01CD91DA.jpg"/>
          <p:cNvPicPr>
            <a:picLocks noChangeAspect="1"/>
          </p:cNvPicPr>
          <p:nvPr/>
        </p:nvPicPr>
        <p:blipFill>
          <a:blip r:embed="rId2" cstate="print"/>
          <a:stretch>
            <a:fillRect/>
          </a:stretch>
        </p:blipFill>
        <p:spPr>
          <a:xfrm>
            <a:off x="548680" y="6418129"/>
            <a:ext cx="692225" cy="692225"/>
          </a:xfrm>
          <a:prstGeom prst="rect">
            <a:avLst/>
          </a:prstGeom>
        </p:spPr>
      </p:pic>
      <p:pic>
        <p:nvPicPr>
          <p:cNvPr id="6" name="5 Imagen" descr="Reimatel Management.JPG"/>
          <p:cNvPicPr>
            <a:picLocks noChangeAspect="1"/>
          </p:cNvPicPr>
          <p:nvPr/>
        </p:nvPicPr>
        <p:blipFill>
          <a:blip r:embed="rId3" cstate="print"/>
          <a:stretch>
            <a:fillRect/>
          </a:stretch>
        </p:blipFill>
        <p:spPr>
          <a:xfrm>
            <a:off x="980728" y="2771800"/>
            <a:ext cx="4536504" cy="1883618"/>
          </a:xfrm>
          <a:prstGeom prst="rect">
            <a:avLst/>
          </a:prstGeom>
          <a:noFill/>
          <a:ln>
            <a:noFill/>
          </a:ln>
        </p:spPr>
      </p:pic>
      <p:sp>
        <p:nvSpPr>
          <p:cNvPr id="8" name="7 CuadroTexto"/>
          <p:cNvSpPr txBox="1"/>
          <p:nvPr/>
        </p:nvSpPr>
        <p:spPr>
          <a:xfrm>
            <a:off x="692696" y="467545"/>
            <a:ext cx="4104456" cy="954107"/>
          </a:xfrm>
          <a:prstGeom prst="rect">
            <a:avLst/>
          </a:prstGeom>
          <a:noFill/>
        </p:spPr>
        <p:txBody>
          <a:bodyPr wrap="square" rtlCol="0">
            <a:spAutoFit/>
          </a:bodyPr>
          <a:lstStyle/>
          <a:p>
            <a:r>
              <a:rPr lang="es-ES" sz="2800" b="1" dirty="0" smtClean="0"/>
              <a:t>CICLE DE CONFERÈNCIES FONS OLGA TORRES</a:t>
            </a:r>
            <a:endParaRPr lang="es-ES" sz="2800" b="1" dirty="0"/>
          </a:p>
        </p:txBody>
      </p:sp>
      <p:pic>
        <p:nvPicPr>
          <p:cNvPr id="1026" name="Picture 2"/>
          <p:cNvPicPr>
            <a:picLocks noChangeAspect="1" noChangeArrowheads="1"/>
          </p:cNvPicPr>
          <p:nvPr/>
        </p:nvPicPr>
        <p:blipFill>
          <a:blip r:embed="rId4" cstate="print"/>
          <a:srcRect/>
          <a:stretch>
            <a:fillRect/>
          </a:stretch>
        </p:blipFill>
        <p:spPr bwMode="auto">
          <a:xfrm>
            <a:off x="5013176" y="1331640"/>
            <a:ext cx="1430337" cy="868362"/>
          </a:xfrm>
          <a:prstGeom prst="rect">
            <a:avLst/>
          </a:prstGeom>
          <a:noFill/>
          <a:ln w="9525">
            <a:noFill/>
            <a:miter lim="800000"/>
            <a:headEnd/>
            <a:tailEnd/>
          </a:ln>
          <a:effectLst/>
        </p:spPr>
      </p:pic>
      <p:sp>
        <p:nvSpPr>
          <p:cNvPr id="11" name="10 CuadroTexto"/>
          <p:cNvSpPr txBox="1"/>
          <p:nvPr/>
        </p:nvSpPr>
        <p:spPr>
          <a:xfrm>
            <a:off x="692696" y="4716016"/>
            <a:ext cx="5184576" cy="1569660"/>
          </a:xfrm>
          <a:prstGeom prst="rect">
            <a:avLst/>
          </a:prstGeom>
          <a:noFill/>
        </p:spPr>
        <p:txBody>
          <a:bodyPr wrap="square" rtlCol="0">
            <a:spAutoFit/>
          </a:bodyPr>
          <a:lstStyle/>
          <a:p>
            <a:pPr algn="just"/>
            <a:r>
              <a:rPr lang="ca-ES" sz="1050" dirty="0" smtClean="0"/>
              <a:t>Des de l’exercici 2008 les empreses estan aplicant el nou PGC aprovat el novembre de 2007. Aquest nou pla (que substituïda al de 1990) va suposar una adaptació de la legislació comptable espanyola a les Normes Internacionals de Comptabilitat.   La nova normativa va establir un Pla  General, un Pla de Pimes i una versió del Pla de Pimes per a les </a:t>
            </a:r>
            <a:r>
              <a:rPr lang="ca-ES" sz="1050" dirty="0" err="1" smtClean="0"/>
              <a:t>Microempreses</a:t>
            </a:r>
            <a:r>
              <a:rPr lang="ca-ES" sz="1050" dirty="0" smtClean="0"/>
              <a:t>.</a:t>
            </a:r>
          </a:p>
          <a:p>
            <a:pPr algn="just"/>
            <a:endParaRPr lang="ca-ES" sz="1050" dirty="0" smtClean="0"/>
          </a:p>
          <a:p>
            <a:pPr algn="just"/>
            <a:r>
              <a:rPr lang="ca-ES" sz="1050" dirty="0" smtClean="0"/>
              <a:t>L’</a:t>
            </a:r>
            <a:r>
              <a:rPr lang="ca-ES" sz="1050" b="1" dirty="0" smtClean="0"/>
              <a:t>Aldo </a:t>
            </a:r>
            <a:r>
              <a:rPr lang="ca-ES" sz="1050" b="1" dirty="0" err="1" smtClean="0"/>
              <a:t>Fazio</a:t>
            </a:r>
            <a:r>
              <a:rPr lang="ca-ES" sz="1050" b="1" dirty="0" smtClean="0"/>
              <a:t> Riera</a:t>
            </a:r>
            <a:r>
              <a:rPr lang="ca-ES" sz="1050" b="1" dirty="0" smtClean="0"/>
              <a:t>  </a:t>
            </a:r>
            <a:r>
              <a:rPr lang="ca-ES" sz="1050" dirty="0" smtClean="0"/>
              <a:t>ens parlarà  des de la </a:t>
            </a:r>
            <a:r>
              <a:rPr lang="ca-ES" sz="1050" dirty="0" smtClean="0"/>
              <a:t> empresarial i </a:t>
            </a:r>
            <a:r>
              <a:rPr lang="ca-ES" sz="1050" dirty="0" smtClean="0"/>
              <a:t>del impacte que a suposat per les empreses  aquest  nou PGC,  5 anys desprès de la seva aplicació. </a:t>
            </a:r>
            <a:endParaRPr lang="ca-ES" dirty="0" smtClean="0"/>
          </a:p>
          <a:p>
            <a:pPr algn="just"/>
            <a:endParaRPr lang="es-ES" sz="1200" dirty="0"/>
          </a:p>
        </p:txBody>
      </p:sp>
      <p:sp>
        <p:nvSpPr>
          <p:cNvPr id="12" name="11 CuadroTexto"/>
          <p:cNvSpPr txBox="1"/>
          <p:nvPr/>
        </p:nvSpPr>
        <p:spPr>
          <a:xfrm>
            <a:off x="1412776" y="6300192"/>
            <a:ext cx="4752528" cy="2215991"/>
          </a:xfrm>
          <a:prstGeom prst="rect">
            <a:avLst/>
          </a:prstGeom>
          <a:noFill/>
        </p:spPr>
        <p:txBody>
          <a:bodyPr wrap="square" rtlCol="0">
            <a:spAutoFit/>
          </a:bodyPr>
          <a:lstStyle/>
          <a:p>
            <a:r>
              <a:rPr lang="ca-ES" sz="1400" b="1" dirty="0" smtClean="0"/>
              <a:t>Ponents</a:t>
            </a:r>
            <a:r>
              <a:rPr lang="ca-ES" sz="1400" dirty="0" smtClean="0"/>
              <a:t>:  </a:t>
            </a:r>
          </a:p>
          <a:p>
            <a:r>
              <a:rPr lang="ca-ES" sz="1200" b="1" dirty="0" smtClean="0"/>
              <a:t>Aldo </a:t>
            </a:r>
            <a:r>
              <a:rPr lang="ca-ES" sz="1200" b="1" dirty="0" err="1" smtClean="0"/>
              <a:t>Fazio</a:t>
            </a:r>
            <a:r>
              <a:rPr lang="ca-ES" sz="1200" b="1" dirty="0" smtClean="0"/>
              <a:t> Riera</a:t>
            </a:r>
            <a:r>
              <a:rPr lang="ca-ES" sz="1400" b="1" dirty="0" smtClean="0"/>
              <a:t>, </a:t>
            </a:r>
            <a:r>
              <a:rPr lang="ca-ES" sz="1100" dirty="0" smtClean="0"/>
              <a:t> </a:t>
            </a:r>
            <a:r>
              <a:rPr lang="ca-ES" sz="1000" dirty="0" smtClean="0"/>
              <a:t>Kao </a:t>
            </a:r>
            <a:r>
              <a:rPr lang="ca-ES" sz="1000" dirty="0" err="1" smtClean="0"/>
              <a:t>Chemicals</a:t>
            </a:r>
            <a:r>
              <a:rPr lang="ca-ES" sz="1000" dirty="0" smtClean="0"/>
              <a:t> Europe</a:t>
            </a:r>
            <a:endParaRPr lang="ca-ES" sz="1000" dirty="0" smtClean="0"/>
          </a:p>
          <a:p>
            <a:endParaRPr lang="ca-ES" sz="1200" b="1" dirty="0" smtClean="0"/>
          </a:p>
          <a:p>
            <a:r>
              <a:rPr lang="ca-ES" sz="1200" b="1" dirty="0" smtClean="0"/>
              <a:t>Data</a:t>
            </a:r>
            <a:r>
              <a:rPr lang="ca-ES" sz="1200" dirty="0" smtClean="0"/>
              <a:t>: </a:t>
            </a:r>
            <a:r>
              <a:rPr lang="ca-ES" sz="1400" b="1" dirty="0" smtClean="0"/>
              <a:t>25 d’abril del </a:t>
            </a:r>
            <a:r>
              <a:rPr lang="ca-ES" sz="1400" b="1" dirty="0" smtClean="0"/>
              <a:t>2013</a:t>
            </a:r>
          </a:p>
          <a:p>
            <a:r>
              <a:rPr lang="ca-ES" sz="1200" dirty="0" smtClean="0"/>
              <a:t>Hora: 18:30 h.</a:t>
            </a:r>
            <a:endParaRPr lang="ca-ES" sz="1100" dirty="0" smtClean="0"/>
          </a:p>
          <a:p>
            <a:r>
              <a:rPr lang="ca-ES" sz="1200" dirty="0" smtClean="0"/>
              <a:t>Lloc</a:t>
            </a:r>
            <a:r>
              <a:rPr lang="ca-ES" sz="1100" dirty="0" smtClean="0"/>
              <a:t>:  </a:t>
            </a:r>
            <a:r>
              <a:rPr lang="ca-ES" sz="1200" dirty="0" smtClean="0"/>
              <a:t>Seu de CIESC ( Edifici Gremi de Fabricants de Sabadell) c/ Sant Quirze, 30  Sabadell</a:t>
            </a:r>
            <a:endParaRPr lang="ca-ES" sz="1200" dirty="0" smtClean="0"/>
          </a:p>
          <a:p>
            <a:endParaRPr lang="ca-ES" sz="1200" dirty="0" smtClean="0"/>
          </a:p>
          <a:p>
            <a:r>
              <a:rPr lang="ca-ES" sz="1200" dirty="0" smtClean="0"/>
              <a:t>Assistència gratuïta i places limitades</a:t>
            </a:r>
          </a:p>
          <a:p>
            <a:r>
              <a:rPr lang="ca-ES" sz="1200" b="1" dirty="0" smtClean="0"/>
              <a:t>INSCRIPCIONS: </a:t>
            </a:r>
            <a:r>
              <a:rPr lang="ca-ES" sz="1200" dirty="0" smtClean="0"/>
              <a:t>Rosa Pons al </a:t>
            </a:r>
            <a:r>
              <a:rPr lang="ca-ES" sz="1200" dirty="0" err="1" smtClean="0"/>
              <a:t>e-mail</a:t>
            </a:r>
            <a:r>
              <a:rPr lang="ca-ES" sz="1200" dirty="0" smtClean="0"/>
              <a:t> </a:t>
            </a:r>
            <a:r>
              <a:rPr lang="ca-ES" sz="1200" dirty="0" err="1" smtClean="0">
                <a:hlinkClick r:id="rId5"/>
              </a:rPr>
              <a:t>rpons</a:t>
            </a:r>
            <a:r>
              <a:rPr lang="ca-ES" sz="1200" dirty="0" smtClean="0">
                <a:hlinkClick r:id="rId5"/>
              </a:rPr>
              <a:t>@</a:t>
            </a:r>
            <a:r>
              <a:rPr lang="ca-ES" sz="1200" dirty="0" err="1" smtClean="0">
                <a:hlinkClick r:id="rId5"/>
              </a:rPr>
              <a:t>ciesc.cat</a:t>
            </a:r>
            <a:r>
              <a:rPr lang="ca-ES" sz="1200" dirty="0" smtClean="0"/>
              <a:t>, </a:t>
            </a:r>
            <a:r>
              <a:rPr lang="ca-ES" sz="1200" dirty="0" err="1" smtClean="0"/>
              <a:t>ciesc</a:t>
            </a:r>
            <a:r>
              <a:rPr lang="ca-ES" sz="1200" dirty="0" smtClean="0"/>
              <a:t>@</a:t>
            </a:r>
            <a:r>
              <a:rPr lang="ca-ES" sz="1200" dirty="0" err="1" smtClean="0"/>
              <a:t>ciesc.cat</a:t>
            </a:r>
            <a:endParaRPr lang="ca-ES" sz="1200" dirty="0" smtClean="0"/>
          </a:p>
          <a:p>
            <a:r>
              <a:rPr lang="ca-ES" sz="1200" dirty="0" smtClean="0"/>
              <a:t> o </a:t>
            </a:r>
            <a:r>
              <a:rPr lang="ca-ES" sz="1200" dirty="0" smtClean="0"/>
              <a:t>Tel. 937.450.944</a:t>
            </a:r>
          </a:p>
        </p:txBody>
      </p:sp>
      <p:sp>
        <p:nvSpPr>
          <p:cNvPr id="14" name="13 CuadroTexto"/>
          <p:cNvSpPr txBox="1"/>
          <p:nvPr/>
        </p:nvSpPr>
        <p:spPr>
          <a:xfrm>
            <a:off x="1268760" y="8460432"/>
            <a:ext cx="4536504" cy="246221"/>
          </a:xfrm>
          <a:prstGeom prst="rect">
            <a:avLst/>
          </a:prstGeom>
          <a:noFill/>
        </p:spPr>
        <p:txBody>
          <a:bodyPr wrap="square" rtlCol="0">
            <a:spAutoFit/>
          </a:bodyPr>
          <a:lstStyle/>
          <a:p>
            <a:r>
              <a:rPr lang="es-ES" sz="1000" dirty="0" smtClean="0"/>
              <a:t> </a:t>
            </a:r>
            <a:endParaRPr lang="ca-ES" sz="1000" dirty="0"/>
          </a:p>
        </p:txBody>
      </p:sp>
      <p:grpSp>
        <p:nvGrpSpPr>
          <p:cNvPr id="20" name="19 Grupo"/>
          <p:cNvGrpSpPr/>
          <p:nvPr/>
        </p:nvGrpSpPr>
        <p:grpSpPr>
          <a:xfrm>
            <a:off x="692696" y="2555776"/>
            <a:ext cx="3600400" cy="72008"/>
            <a:chOff x="764704" y="1979712"/>
            <a:chExt cx="3600400" cy="72008"/>
          </a:xfrm>
        </p:grpSpPr>
        <p:sp>
          <p:nvSpPr>
            <p:cNvPr id="15" name="14 Rectángulo"/>
            <p:cNvSpPr/>
            <p:nvPr/>
          </p:nvSpPr>
          <p:spPr>
            <a:xfrm>
              <a:off x="764704" y="1979712"/>
              <a:ext cx="2952328" cy="7200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n>
                  <a:solidFill>
                    <a:schemeClr val="accent2">
                      <a:lumMod val="60000"/>
                      <a:lumOff val="40000"/>
                    </a:schemeClr>
                  </a:solidFill>
                </a:ln>
              </a:endParaRPr>
            </a:p>
          </p:txBody>
        </p:sp>
        <p:sp>
          <p:nvSpPr>
            <p:cNvPr id="16" name="15 Rectángulo"/>
            <p:cNvSpPr/>
            <p:nvPr/>
          </p:nvSpPr>
          <p:spPr>
            <a:xfrm>
              <a:off x="3789040" y="1979712"/>
              <a:ext cx="243408" cy="7200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16 Rectángulo"/>
            <p:cNvSpPr/>
            <p:nvPr/>
          </p:nvSpPr>
          <p:spPr>
            <a:xfrm>
              <a:off x="4077072" y="1979712"/>
              <a:ext cx="144016" cy="7200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17 Rectángulo"/>
            <p:cNvSpPr/>
            <p:nvPr/>
          </p:nvSpPr>
          <p:spPr>
            <a:xfrm>
              <a:off x="4319385" y="1979712"/>
              <a:ext cx="45719" cy="7200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pic>
        <p:nvPicPr>
          <p:cNvPr id="19" name="Imatge 18" descr="https://intranet.uab.es/servlet/Satellite?blobcol=urlimg&amp;blobheader=image%2Fjpeg&amp;blobkey=id&amp;blobnocache=true&amp;blobtable=iImatge&amp;blobwhere=1096478880134&amp;ssbinary=true"/>
          <p:cNvPicPr/>
          <p:nvPr/>
        </p:nvPicPr>
        <p:blipFill>
          <a:blip r:embed="rId6" cstate="print"/>
          <a:srcRect l="8502" t="11334" r="8386" b="20580"/>
          <a:stretch>
            <a:fillRect/>
          </a:stretch>
        </p:blipFill>
        <p:spPr bwMode="auto">
          <a:xfrm>
            <a:off x="5013176" y="467544"/>
            <a:ext cx="1438275" cy="457200"/>
          </a:xfrm>
          <a:prstGeom prst="rect">
            <a:avLst/>
          </a:prstGeom>
          <a:noFill/>
          <a:ln w="9525">
            <a:noFill/>
            <a:miter lim="800000"/>
            <a:headEnd/>
            <a:tailEnd/>
          </a:ln>
        </p:spPr>
      </p:pic>
      <p:sp>
        <p:nvSpPr>
          <p:cNvPr id="1025" name="Rectangle 1"/>
          <p:cNvSpPr>
            <a:spLocks noChangeArrowheads="1"/>
          </p:cNvSpPr>
          <p:nvPr/>
        </p:nvSpPr>
        <p:spPr bwMode="auto">
          <a:xfrm>
            <a:off x="4797152" y="899592"/>
            <a:ext cx="187220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kumimoji="0" lang="es-ES" sz="10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Facultat</a:t>
            </a:r>
            <a:r>
              <a:rPr kumimoji="0" lang="es-ES"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s-ES" sz="10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d’Economia</a:t>
            </a:r>
            <a:r>
              <a:rPr kumimoji="0" lang="es-ES"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 Empresa </a:t>
            </a:r>
            <a:endParaRPr kumimoji="0" lang="ca-E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00338" algn="ctr"/>
                <a:tab pos="5400675" algn="r"/>
              </a:tabLst>
            </a:pPr>
            <a:r>
              <a:rPr kumimoji="0" lang="es-ES"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(Campus Sabadell)</a:t>
            </a:r>
            <a:endParaRPr kumimoji="0" lang="es-ES" sz="1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TotalTime>
  <Words>186</Words>
  <Application>Microsoft Office PowerPoint</Application>
  <PresentationFormat>Presentación en pantalla (4:3)</PresentationFormat>
  <Paragraphs>18</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Diapositiva 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ESMORZAR CIESC</dc:title>
  <dc:creator>isem</dc:creator>
  <cp:lastModifiedBy>usuari</cp:lastModifiedBy>
  <cp:revision>31</cp:revision>
  <dcterms:created xsi:type="dcterms:W3CDTF">2012-09-14T13:30:12Z</dcterms:created>
  <dcterms:modified xsi:type="dcterms:W3CDTF">2013-04-15T19:05:21Z</dcterms:modified>
</cp:coreProperties>
</file>